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86" r:id="rId3"/>
    <p:sldId id="272" r:id="rId4"/>
    <p:sldId id="290" r:id="rId5"/>
    <p:sldId id="292" r:id="rId6"/>
    <p:sldId id="293" r:id="rId7"/>
    <p:sldId id="287" r:id="rId8"/>
    <p:sldId id="296" r:id="rId9"/>
    <p:sldId id="297" r:id="rId10"/>
    <p:sldId id="291" r:id="rId11"/>
    <p:sldId id="302" r:id="rId12"/>
    <p:sldId id="309" r:id="rId13"/>
    <p:sldId id="289" r:id="rId14"/>
    <p:sldId id="264" r:id="rId15"/>
    <p:sldId id="295" r:id="rId16"/>
    <p:sldId id="308" r:id="rId17"/>
    <p:sldId id="288" r:id="rId18"/>
    <p:sldId id="280" r:id="rId19"/>
    <p:sldId id="266" r:id="rId20"/>
    <p:sldId id="279" r:id="rId21"/>
    <p:sldId id="303" r:id="rId22"/>
    <p:sldId id="284" r:id="rId23"/>
    <p:sldId id="300" r:id="rId24"/>
    <p:sldId id="265" r:id="rId25"/>
    <p:sldId id="306" r:id="rId26"/>
    <p:sldId id="307" r:id="rId27"/>
    <p:sldId id="301" r:id="rId28"/>
    <p:sldId id="283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48"/>
  </p:normalViewPr>
  <p:slideViewPr>
    <p:cSldViewPr snapToGrid="0">
      <p:cViewPr>
        <p:scale>
          <a:sx n="108" d="100"/>
          <a:sy n="108" d="100"/>
        </p:scale>
        <p:origin x="6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D3830-BC49-E59D-A1CC-BB7913EF3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FCEFB0-A0EF-0175-05D6-2730085A6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AB7731-FAB8-D605-5F66-4617B83F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DBD82C-3AAC-EFEF-AF9A-622B173F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61B5AC-EE1B-BEFF-FB16-ECB36C19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734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4EF0B-DD84-240D-37C8-E8AAE377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61B596-EFC6-FA68-0FCE-F3625A0BC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342ACB-2215-7785-3048-FC55923F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0A8E2B-5845-95B0-E98E-2BECEC6B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00CDF3-525F-8166-4A11-26B98FE8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18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7B02FE-EC4A-046E-7C2B-AA718B75D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AB1987-859A-DE05-8DE7-F1F1C5E4B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9FA41D-B8DF-75D8-6BB4-AA386943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610EB2-1E06-1361-CAFE-59E6738F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4717B7-84DF-908F-FD7C-0FB7DBF0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18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AD2F5-9DF7-39AD-01A9-9A0D44B9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2175AA-9F64-0E70-006D-04FA4DFD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4CAB13-1521-1B83-B168-AB5BE079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8AA213-AA5A-717A-8F60-D4D9F0A9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5C65C5-3015-B10A-B425-395C6593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430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DC812-1E66-2AC0-730E-2E9F3F05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196DA7-FAE9-1655-8975-C5F50CF7E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A1B233-8B66-88FF-17E1-FD568F49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E62A67-5CFE-DAD0-3367-FECD4245F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6C7923-D420-150F-5393-68B3C69D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37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F01EC-3865-1436-A43C-6074DC95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67D097-1939-87E1-E12C-DCBBFEA06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099DBE-8CA2-1412-F534-EF454A614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4FF1FF-0E87-4217-562E-2CFF8801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8B40F8-594A-F691-F7A0-00488D6B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B19EE1-33AB-FF4A-E4B0-EED83380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2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9BD7D-FF50-553D-6F88-74B62AFD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156E36-8DC5-EAB2-707E-DEF007869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45CF4B-9B59-D949-69B5-D039AF3AC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0467CF-30A3-B5ED-63A7-E5CB66C01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791FFF3-983F-E1DC-9295-BC2EBC955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9F5C26F-CBDD-7D07-31A8-436AED0A8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9ECED70-2EBD-DAD8-B26E-05E127A8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6AE655-F6F3-396D-BECB-CAA5B213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25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D6511-149D-F132-038C-4D3D036A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D3BD43-6D6A-9C2D-FA5A-69BF584B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DC8DA-CBE6-2725-FC07-46BA6DBC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B1A61-95E7-DB4D-49CE-ADCCFA89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55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0E6FEB-D764-35D7-A9F5-6D18D90C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905A0E-92A3-3B94-4A9A-A7D65C73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20E6B8-2425-B2A6-6644-F53D3903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97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20BC9-C1F7-9B86-E24C-066B840B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B9050A-F939-2F3F-108B-CED97C839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742911-A9E9-68A4-D748-A8E2662B0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C11A36-467E-5E08-91A5-12C7A8D3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714555-5E76-BC48-588E-268900AE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589A80-E79F-1F4A-7904-28900AD7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65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A2AC2-05FA-ACF6-E5B8-D0121064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D503FD9-8396-0492-0CB9-250630CC0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522A5C-C0E9-D1E2-709A-96D32A6CB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A75B6E-21BA-7AEA-F310-E6592FE7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B9B124-9A65-6A7D-19FA-DED6E3D8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26957F-B97B-942B-7422-9948BB2E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E3B4B-991F-9192-39B9-FB6217FD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A6882A-A787-8EFA-DAB1-22E14CF8E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28D481-1DC9-8B4B-1F7D-07111CB5B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29FEA-3807-394B-AF8A-DB0C428F4EAA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90BB7F-A2D6-9A84-8A3E-0890BC596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FEAF5E-FBD0-502B-1794-F551B5D55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F40DE-81B5-CC4F-8F74-2EDF5522E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18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rgey.bell13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68.png"/><Relationship Id="rId7" Type="http://schemas.openxmlformats.org/officeDocument/2006/relationships/image" Target="NUL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78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NUL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86.gif"/><Relationship Id="rId4" Type="http://schemas.openxmlformats.org/officeDocument/2006/relationships/image" Target="../media/image84.png"/><Relationship Id="rId9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タイトル 1">
            <a:extLst>
              <a:ext uri="{FF2B5EF4-FFF2-40B4-BE49-F238E27FC236}">
                <a16:creationId xmlns:a16="http://schemas.microsoft.com/office/drawing/2014/main" id="{7D253380-E7F8-7342-9A85-542964A0ED87}"/>
              </a:ext>
            </a:extLst>
          </p:cNvPr>
          <p:cNvSpPr txBox="1"/>
          <p:nvPr/>
        </p:nvSpPr>
        <p:spPr>
          <a:xfrm>
            <a:off x="2246546" y="860337"/>
            <a:ext cx="7686906" cy="1255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800" dirty="0"/>
              <a:t>Преодоление критической энергии в гармоническом и барьерном ВЧ с учетом влияния пространственного заряда в </a:t>
            </a:r>
            <a:r>
              <a:rPr lang="en-US" sz="2800" dirty="0"/>
              <a:t>NICA</a:t>
            </a:r>
          </a:p>
        </p:txBody>
      </p: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C84E3F7E-CE17-6B45-8D45-87F6E3C4D6F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88ae095048.jpg" descr="88ae095048.jpg">
            <a:extLst>
              <a:ext uri="{FF2B5EF4-FFF2-40B4-BE49-F238E27FC236}">
                <a16:creationId xmlns:a16="http://schemas.microsoft.com/office/drawing/2014/main" id="{E9FE5472-0A5E-9846-973C-4C0BEED8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243" y="4556304"/>
            <a:ext cx="1549141" cy="1519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88ae095048.jpg" descr="88ae095048.jpg">
            <a:extLst>
              <a:ext uri="{FF2B5EF4-FFF2-40B4-BE49-F238E27FC236}">
                <a16:creationId xmlns:a16="http://schemas.microsoft.com/office/drawing/2014/main" id="{6603913E-50E4-4145-AA73-9EFCB4EE50C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スライド番号プレースホルダー 16">
            <a:extLst>
              <a:ext uri="{FF2B5EF4-FFF2-40B4-BE49-F238E27FC236}">
                <a16:creationId xmlns:a16="http://schemas.microsoft.com/office/drawing/2014/main" id="{EA40B8CD-CE30-1545-BC28-53797952D62F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1" name="字幕 2">
            <a:extLst>
              <a:ext uri="{FF2B5EF4-FFF2-40B4-BE49-F238E27FC236}">
                <a16:creationId xmlns:a16="http://schemas.microsoft.com/office/drawing/2014/main" id="{95A75770-51B0-624D-A24E-A8BBD1D75B8B}"/>
              </a:ext>
            </a:extLst>
          </p:cNvPr>
          <p:cNvSpPr txBox="1">
            <a:spLocks/>
          </p:cNvSpPr>
          <p:nvPr/>
        </p:nvSpPr>
        <p:spPr>
          <a:xfrm>
            <a:off x="2246546" y="4819138"/>
            <a:ext cx="7150853" cy="1267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 lnSpcReduction="10000"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  <a:t>Д. 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  <a:hlinkClick r:id="rId4"/>
              </a:rPr>
              <a:t>sergey.bell13@gmail.com</a:t>
            </a: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  <a:endParaRPr lang="ru-RU" sz="2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16</a:t>
            </a:r>
            <a: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  <a:t> ноября 2023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B72596A-10D8-134B-A1E9-D565E4142C40}"/>
              </a:ext>
            </a:extLst>
          </p:cNvPr>
          <p:cNvCxnSpPr>
            <a:cxnSpLocks/>
          </p:cNvCxnSpPr>
          <p:nvPr/>
        </p:nvCxnSpPr>
        <p:spPr>
          <a:xfrm>
            <a:off x="0" y="3113689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36AFCDF4-6733-F642-ABCD-CFA4895BCBBE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682467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10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Движение в гармоническом ВЧ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(2.0 GeV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–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&gt; 5.0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GeV)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81ECBD-0D91-168A-7EAB-116F151E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88" y="1133132"/>
            <a:ext cx="5168900" cy="5016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EAEC31-6B0E-53CA-A900-E693A1297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1" y="895872"/>
            <a:ext cx="3305583" cy="25710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64A4661-17E2-C180-D3EA-104669872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704" y="960771"/>
            <a:ext cx="3305584" cy="25085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4FFF55-3F0F-DA7F-CC8C-CAF46940A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12" y="3529807"/>
            <a:ext cx="3451892" cy="2678812"/>
          </a:xfrm>
          <a:prstGeom prst="rect">
            <a:avLst/>
          </a:prstGeom>
        </p:spPr>
      </p:pic>
      <p:sp>
        <p:nvSpPr>
          <p:cNvPr id="19" name="日付プレースホルダー 14">
            <a:extLst>
              <a:ext uri="{FF2B5EF4-FFF2-40B4-BE49-F238E27FC236}">
                <a16:creationId xmlns:a16="http://schemas.microsoft.com/office/drawing/2014/main" id="{CBE9C7F4-32D6-2D06-47D0-17096764E60D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243283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11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Движение в гармоническом ВЧ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(5.0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GeV –&gt; Tr –&gt; 5.85 GeV)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C087BB-CEC5-F5C2-BED4-598BF6C7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9" y="1129614"/>
            <a:ext cx="5168900" cy="50546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3D5BC8-47E2-37DE-3AE2-C75590CA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79" y="1031853"/>
            <a:ext cx="3265881" cy="24830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13AD29-FAAF-8B8B-3160-1E5924708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811" y="3914140"/>
            <a:ext cx="3265881" cy="243791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FF4C-C578-FC24-E7E3-3D8BEE127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78" y="3722277"/>
            <a:ext cx="3265881" cy="25849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D7A87D1-02E3-F64A-4463-F73104055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741" y="1049280"/>
            <a:ext cx="3268508" cy="2485045"/>
          </a:xfrm>
          <a:prstGeom prst="rect">
            <a:avLst/>
          </a:prstGeom>
        </p:spPr>
      </p:pic>
      <p:sp>
        <p:nvSpPr>
          <p:cNvPr id="19" name="日付プレースホルダー 14">
            <a:extLst>
              <a:ext uri="{FF2B5EF4-FFF2-40B4-BE49-F238E27FC236}">
                <a16:creationId xmlns:a16="http://schemas.microsoft.com/office/drawing/2014/main" id="{F320339C-8D65-4519-4C5C-1A7611009EDE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18537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12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SC Voltage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ECD17-4ADC-A22F-0C72-6C5D0F066950}"/>
              </a:ext>
            </a:extLst>
          </p:cNvPr>
          <p:cNvSpPr txBox="1"/>
          <p:nvPr/>
        </p:nvSpPr>
        <p:spPr>
          <a:xfrm>
            <a:off x="7371449" y="5982719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Wei And S. Y. Lee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SPACE CHARGE EFFECT AT TRANSITION ENERGY AND</a:t>
            </a: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Transfer Of R.F. System At Top Energy, </a:t>
            </a:r>
            <a:r>
              <a:rPr lang="en-US" sz="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Bnl</a:t>
            </a:r>
            <a:r>
              <a:rPr lang="en-US" sz="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—41667</a:t>
            </a:r>
          </a:p>
        </p:txBody>
      </p:sp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8AF51164-3FF0-B4CD-9E32-317C57C8BD62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F6232F-8DF5-7126-855C-41864315C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1669333"/>
            <a:ext cx="7556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20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0" y="3353724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13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0" y="2671183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Скачок критической энергии</a:t>
            </a:r>
          </a:p>
        </p:txBody>
      </p:sp>
      <p:sp>
        <p:nvSpPr>
          <p:cNvPr id="4" name="日付プレースホルダー 14">
            <a:extLst>
              <a:ext uri="{FF2B5EF4-FFF2-40B4-BE49-F238E27FC236}">
                <a16:creationId xmlns:a16="http://schemas.microsoft.com/office/drawing/2014/main" id="{0F415A0F-E2BB-7A11-BB4E-308DDC3DCEE3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12885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Скачок критической энергии для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BB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7A65CE9-F53A-EC4E-8597-D33E0BF0B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91" y="1562923"/>
            <a:ext cx="2937854" cy="232846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E4FD95-017B-1D4A-95CA-7461D7EEE7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4" y="1559329"/>
            <a:ext cx="2937854" cy="233192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1407141-81A2-C640-9977-BA4899EF5C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89" y="3962551"/>
            <a:ext cx="2937853" cy="23895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1755AD4-CF92-1E4B-AEF7-DCABC4DBE5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4" y="3962551"/>
            <a:ext cx="2937854" cy="23618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3D31AE-49B1-674E-8DF2-FA4A0C6C7626}"/>
              </a:ext>
            </a:extLst>
          </p:cNvPr>
          <p:cNvSpPr txBox="1"/>
          <p:nvPr/>
        </p:nvSpPr>
        <p:spPr>
          <a:xfrm>
            <a:off x="7481967" y="3067479"/>
            <a:ext cx="418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Учет только первого порядка </a:t>
            </a:r>
            <a:r>
              <a:rPr lang="en-US" dirty="0"/>
              <a:t>slip-</a:t>
            </a:r>
            <a:r>
              <a:rPr lang="en-US" dirty="0" err="1"/>
              <a:t>factor’a</a:t>
            </a:r>
            <a:endParaRPr lang="ru-RU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5D779A4-5EE8-C64A-85FA-E17945B457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30" y="3534578"/>
            <a:ext cx="3652750" cy="2789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84EF63-85F5-5A4A-9174-7C0AAA5BC517}"/>
                  </a:ext>
                </a:extLst>
              </p:cNvPr>
              <p:cNvSpPr txBox="1"/>
              <p:nvPr/>
            </p:nvSpPr>
            <p:spPr>
              <a:xfrm>
                <a:off x="2189452" y="1067352"/>
                <a:ext cx="3464795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Схемы осуществления скачка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кр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84EF63-85F5-5A4A-9174-7C0AAA5BC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52" y="1067352"/>
                <a:ext cx="3464795" cy="394210"/>
              </a:xfrm>
              <a:prstGeom prst="rect">
                <a:avLst/>
              </a:prstGeom>
              <a:blipFill>
                <a:blip r:embed="rId8"/>
                <a:stretch>
                  <a:fillRect l="-1465" t="-6452" b="-16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6">
            <a:extLst>
              <a:ext uri="{FF2B5EF4-FFF2-40B4-BE49-F238E27FC236}">
                <a16:creationId xmlns:a16="http://schemas.microsoft.com/office/drawing/2014/main" id="{8B7B997E-AEB9-3E4C-2970-00B3AD61304C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14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6" name="日付プレースホルダー 14">
            <a:extLst>
              <a:ext uri="{FF2B5EF4-FFF2-40B4-BE49-F238E27FC236}">
                <a16:creationId xmlns:a16="http://schemas.microsoft.com/office/drawing/2014/main" id="{53A54BD1-4C43-4FC0-9246-F8046329C984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6739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15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Скачок У-70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04EEF4-FE7A-1CCF-4B10-28C09478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4" y="1471241"/>
            <a:ext cx="3593706" cy="34876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74FADF-3082-9FE7-E1E3-FD9474C30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038" y="2065149"/>
            <a:ext cx="7035800" cy="288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AECD17-4ADC-A22F-0C72-6C5D0F066950}"/>
              </a:ext>
            </a:extLst>
          </p:cNvPr>
          <p:cNvSpPr txBox="1"/>
          <p:nvPr/>
        </p:nvSpPr>
        <p:spPr>
          <a:xfrm>
            <a:off x="7672813" y="5948002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>
                <a:effectLst/>
              </a:rPr>
              <a:t>П.Т. Пашков</a:t>
            </a:r>
            <a:r>
              <a:rPr lang="en-US" sz="900" dirty="0">
                <a:effectLst/>
              </a:rPr>
              <a:t>, </a:t>
            </a:r>
            <a:r>
              <a:rPr lang="ru-RU" sz="900" dirty="0">
                <a:effectLst/>
              </a:rPr>
              <a:t>Измерение Индуктивной Компоненты Продольного Импеданса Связи У-70</a:t>
            </a:r>
            <a:br>
              <a:rPr lang="ru-RU" sz="900" dirty="0">
                <a:effectLst/>
              </a:rPr>
            </a:br>
            <a:r>
              <a:rPr lang="ru-RU" sz="900" dirty="0">
                <a:effectLst/>
              </a:rPr>
              <a:t>С Помощью Скачка Критической Энергии</a:t>
            </a:r>
            <a:r>
              <a:rPr lang="en-US" sz="900" dirty="0">
                <a:effectLst/>
              </a:rPr>
              <a:t>, </a:t>
            </a:r>
            <a:r>
              <a:rPr lang="ru-RU" sz="900" dirty="0">
                <a:effectLst/>
              </a:rPr>
              <a:t>ИФВЭ 2004–4</a:t>
            </a:r>
          </a:p>
        </p:txBody>
      </p:sp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8AF51164-3FF0-B4CD-9E32-317C57C8BD62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3924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16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SIS-100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ECD17-4ADC-A22F-0C72-6C5D0F066950}"/>
              </a:ext>
            </a:extLst>
          </p:cNvPr>
          <p:cNvSpPr txBox="1"/>
          <p:nvPr/>
        </p:nvSpPr>
        <p:spPr>
          <a:xfrm>
            <a:off x="7371449" y="59827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effectLst/>
                <a:latin typeface="Helvetica" pitchFamily="2" charset="0"/>
              </a:rPr>
              <a:t>Thilo</a:t>
            </a:r>
            <a:r>
              <a:rPr lang="en-US" sz="900" dirty="0">
                <a:effectLst/>
                <a:latin typeface="Helvetica" pitchFamily="2" charset="0"/>
              </a:rPr>
              <a:t> </a:t>
            </a:r>
            <a:r>
              <a:rPr lang="en-US" sz="900" dirty="0" err="1">
                <a:effectLst/>
                <a:latin typeface="Helvetica" pitchFamily="2" charset="0"/>
              </a:rPr>
              <a:t>Egenolf</a:t>
            </a:r>
            <a:r>
              <a:rPr lang="en-US" sz="900" dirty="0">
                <a:latin typeface="Helvetica" pitchFamily="2" charset="0"/>
              </a:rPr>
              <a:t>, </a:t>
            </a:r>
            <a:r>
              <a:rPr lang="en-US" sz="900" dirty="0">
                <a:effectLst/>
                <a:latin typeface="Helvetica" pitchFamily="2" charset="0"/>
              </a:rPr>
              <a:t>Transition crossing of proton beams in SIS100</a:t>
            </a:r>
          </a:p>
          <a:p>
            <a:r>
              <a:rPr lang="en-US" sz="900" dirty="0">
                <a:effectLst/>
                <a:latin typeface="Helvetica" pitchFamily="2" charset="0"/>
              </a:rPr>
              <a:t>Longitudinal beam dynamic simulations including space charge, arXiv:2302.02781v1, 2003</a:t>
            </a:r>
          </a:p>
        </p:txBody>
      </p:sp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8AF51164-3FF0-B4CD-9E32-317C57C8BD62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D6EADF-7623-6178-C734-4B575538B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6" y="1279182"/>
            <a:ext cx="5499100" cy="4724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71CA2-1282-CA41-B370-9C8220F9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364" y="2236462"/>
            <a:ext cx="5919020" cy="214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4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Momentum compaction factor at Transition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17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3DFB39-BB2A-D5C0-1855-3C1AE5BD2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4" y="1193799"/>
            <a:ext cx="4878936" cy="253649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306FD3-DD0B-A05A-C24E-FAC3250F2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68" y="1193799"/>
            <a:ext cx="4401016" cy="25396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77BBD-37D6-BD21-519A-12ABADB80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74" y="3921494"/>
            <a:ext cx="4878936" cy="22101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BCBBE8-5F12-32EE-06C8-422D11C5E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668" y="3921494"/>
            <a:ext cx="4670415" cy="2210107"/>
          </a:xfrm>
          <a:prstGeom prst="rect">
            <a:avLst/>
          </a:prstGeom>
        </p:spPr>
      </p:pic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72B0FEF2-0D0E-A7E9-FB5D-83CE4DD5DBFC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569768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F9FF05-E4D3-A1D7-93A5-2EE457F6A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" y="1871696"/>
            <a:ext cx="4055405" cy="321897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Динамическая апертура для несимметричного скачка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8DCECBA-4FA3-5A46-AACF-C834806047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38" y="2320282"/>
            <a:ext cx="2412000" cy="172169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B795AD6-B981-6C46-B075-D520923674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35" y="2334284"/>
            <a:ext cx="2412000" cy="1706088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9E715BD9-88D0-CC49-BD2E-FA4151FF2D01}"/>
              </a:ext>
            </a:extLst>
          </p:cNvPr>
          <p:cNvCxnSpPr>
            <a:cxnSpLocks/>
          </p:cNvCxnSpPr>
          <p:nvPr/>
        </p:nvCxnSpPr>
        <p:spPr>
          <a:xfrm>
            <a:off x="3810090" y="3118673"/>
            <a:ext cx="2521148" cy="259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D13BFC5-2A42-444D-B105-AAA40CACD3E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896533" y="3894672"/>
            <a:ext cx="4434706" cy="12564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6">
            <a:extLst>
              <a:ext uri="{FF2B5EF4-FFF2-40B4-BE49-F238E27FC236}">
                <a16:creationId xmlns:a16="http://schemas.microsoft.com/office/drawing/2014/main" id="{C82241A6-97D7-BFCD-997C-D0A82E041A5B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18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38E926-58E6-1797-B477-BC13268B92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39" y="4277266"/>
            <a:ext cx="2414832" cy="17477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FEC3CB-EE31-04EF-71F2-D67F025125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37" y="4234761"/>
            <a:ext cx="2476897" cy="1757884"/>
          </a:xfrm>
          <a:prstGeom prst="rect">
            <a:avLst/>
          </a:prstGeom>
        </p:spPr>
      </p:pic>
      <p:sp>
        <p:nvSpPr>
          <p:cNvPr id="10" name="日付プレースホルダー 14">
            <a:extLst>
              <a:ext uri="{FF2B5EF4-FFF2-40B4-BE49-F238E27FC236}">
                <a16:creationId xmlns:a16="http://schemas.microsoft.com/office/drawing/2014/main" id="{BDA37CD1-C7FE-2A37-EB5A-F036AA663841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3424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Динамическая апертура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в случае симметричного скачка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8DCECBA-4FA3-5A46-AACF-C83480604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09" y="2843348"/>
            <a:ext cx="2412000" cy="172169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B795AD6-B981-6C46-B075-D520923674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06" y="2857350"/>
            <a:ext cx="2412000" cy="170608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1D02BD2-CDC5-D64E-8FFC-75FD31342E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38" y="4595286"/>
            <a:ext cx="2412000" cy="170836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C35CDA-6508-5A43-A8A1-F52013256E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79" y="985433"/>
            <a:ext cx="2412000" cy="171533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223177-C9B3-7147-8B58-488BC0235C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5" y="4609224"/>
            <a:ext cx="2412000" cy="171995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75B5E4-A1BC-7C42-93B0-E51915DBC5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06" y="988608"/>
            <a:ext cx="2412000" cy="171962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35AFE75-70F4-3D43-BF29-A0B7795D28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6" y="2351181"/>
            <a:ext cx="3807423" cy="3060946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9E715BD9-88D0-CC49-BD2E-FA4151FF2D0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785261" y="3678246"/>
            <a:ext cx="2521148" cy="259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D13BFC5-2A42-444D-B105-AAA40CACD3E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660073" y="4119022"/>
            <a:ext cx="3671165" cy="13304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06A0075-1925-DF4B-B7ED-1A3E4A0A54E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2660073" y="1843100"/>
            <a:ext cx="3596806" cy="14203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6">
            <a:extLst>
              <a:ext uri="{FF2B5EF4-FFF2-40B4-BE49-F238E27FC236}">
                <a16:creationId xmlns:a16="http://schemas.microsoft.com/office/drawing/2014/main" id="{C82241A6-97D7-BFCD-997C-D0A82E041A5B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19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6" name="日付プレースホルダー 14">
            <a:extLst>
              <a:ext uri="{FF2B5EF4-FFF2-40B4-BE49-F238E27FC236}">
                <a16:creationId xmlns:a16="http://schemas.microsoft.com/office/drawing/2014/main" id="{D5769DC4-DDB3-D8B5-6BF1-17E9D1ACF90C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7533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Ускоряющее ВЧ в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NICA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FBAC610-F0F8-8015-40B6-A144FB74F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95516"/>
              </p:ext>
            </p:extLst>
          </p:nvPr>
        </p:nvGraphicFramePr>
        <p:xfrm>
          <a:off x="423720" y="1097716"/>
          <a:ext cx="7716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137">
                  <a:extLst>
                    <a:ext uri="{9D8B030D-6E8A-4147-A177-3AD203B41FA5}">
                      <a16:colId xmlns:a16="http://schemas.microsoft.com/office/drawing/2014/main" val="3597415922"/>
                    </a:ext>
                  </a:extLst>
                </a:gridCol>
                <a:gridCol w="1929137">
                  <a:extLst>
                    <a:ext uri="{9D8B030D-6E8A-4147-A177-3AD203B41FA5}">
                      <a16:colId xmlns:a16="http://schemas.microsoft.com/office/drawing/2014/main" val="3782442057"/>
                    </a:ext>
                  </a:extLst>
                </a:gridCol>
                <a:gridCol w="1929137">
                  <a:extLst>
                    <a:ext uri="{9D8B030D-6E8A-4147-A177-3AD203B41FA5}">
                      <a16:colId xmlns:a16="http://schemas.microsoft.com/office/drawing/2014/main" val="830934675"/>
                    </a:ext>
                  </a:extLst>
                </a:gridCol>
                <a:gridCol w="1929137">
                  <a:extLst>
                    <a:ext uri="{9D8B030D-6E8A-4147-A177-3AD203B41FA5}">
                      <a16:colId xmlns:a16="http://schemas.microsoft.com/office/drawing/2014/main" val="189442965"/>
                    </a:ext>
                  </a:extLst>
                </a:gridCol>
              </a:tblGrid>
              <a:tr h="249308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RF3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281565"/>
                  </a:ext>
                </a:extLst>
              </a:tr>
              <a:tr h="249308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Тип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Barrier Bucket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Harmonic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Harmonic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638502"/>
                  </a:ext>
                </a:extLst>
              </a:tr>
              <a:tr h="249308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Гармоническое число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564134"/>
                  </a:ext>
                </a:extLst>
              </a:tr>
              <a:tr h="249308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Амплитуда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5</a:t>
                      </a:r>
                      <a:r>
                        <a:rPr lang="en-US" sz="1400" dirty="0"/>
                        <a:t> </a:t>
                      </a:r>
                      <a:r>
                        <a:rPr lang="ru-RU" sz="1400" dirty="0" err="1"/>
                        <a:t>кВ</a:t>
                      </a:r>
                      <a:r>
                        <a:rPr lang="ru-RU" sz="14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100 </a:t>
                      </a:r>
                      <a:r>
                        <a:rPr lang="ru-RU" sz="1400" dirty="0" err="1"/>
                        <a:t>кВ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 МВ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1859240"/>
                  </a:ext>
                </a:extLst>
              </a:tr>
              <a:tr h="249308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Ускорение за оборот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300 эВ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50 </a:t>
                      </a:r>
                      <a:r>
                        <a:rPr lang="ru-RU" sz="1400" dirty="0" err="1"/>
                        <a:t>кВ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0.5 МВ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071932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20E544-137C-B1AD-97E9-D701BED1C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6" y="3135432"/>
            <a:ext cx="4172703" cy="30496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B676A-B235-C136-AC89-2CC951C2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667" y="3135432"/>
            <a:ext cx="4194315" cy="30496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B4829E-FAAD-E4BB-DBC4-B67A5B332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982" y="930712"/>
            <a:ext cx="3591852" cy="2577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65E965-E415-6146-8386-E45F610A6FB4}"/>
              </a:ext>
            </a:extLst>
          </p:cNvPr>
          <p:cNvSpPr txBox="1"/>
          <p:nvPr/>
        </p:nvSpPr>
        <p:spPr>
          <a:xfrm>
            <a:off x="9289303" y="567110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Constraction</a:t>
            </a:r>
            <a:r>
              <a:rPr lang="en-US" sz="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First Test Results Of The Barrier And</a:t>
            </a:r>
          </a:p>
          <a:p>
            <a:r>
              <a:rPr lang="en-US" sz="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Harmonic Rf Systems For The Nica Collider </a:t>
            </a:r>
          </a:p>
          <a:p>
            <a:r>
              <a:rPr lang="en-US" sz="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IPAC2021, Campinas, SP, Brazil</a:t>
            </a:r>
          </a:p>
          <a:p>
            <a:r>
              <a:rPr lang="en-US" sz="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doi:10.18429/JACoW-IPAC2021-MOPAB365</a:t>
            </a:r>
          </a:p>
        </p:txBody>
      </p:sp>
      <p:sp>
        <p:nvSpPr>
          <p:cNvPr id="11" name="日付プレースホルダー 14">
            <a:extLst>
              <a:ext uri="{FF2B5EF4-FFF2-40B4-BE49-F238E27FC236}">
                <a16:creationId xmlns:a16="http://schemas.microsoft.com/office/drawing/2014/main" id="{8422BA77-5B65-486F-96FD-364602C2E653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83698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20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Изменение рабочей точки при осуществлении скачка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AB6EDE-C4D5-FA04-96BA-2CA2C2355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120" y="946723"/>
            <a:ext cx="5497718" cy="5308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6D6C04-E35D-8BD4-AE14-1E4D16B61C88}"/>
                  </a:ext>
                </a:extLst>
              </p:cNvPr>
              <p:cNvSpPr txBox="1"/>
              <p:nvPr/>
            </p:nvSpPr>
            <p:spPr>
              <a:xfrm>
                <a:off x="781120" y="1276691"/>
                <a:ext cx="1571584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Working point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800" b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9.4</m:t>
                      </m:r>
                      <m:r>
                        <a:rPr lang="en-US" sz="1800" b="0" i="0" kern="0" spc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US" sz="1800" kern="0" spc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18034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=9.44</m:t>
                      </m:r>
                    </m:oMath>
                  </m:oMathPara>
                </a14:m>
                <a:endParaRPr lang="ru-RU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6D6C04-E35D-8BD4-AE14-1E4D16B61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0" y="1276691"/>
                <a:ext cx="1571584" cy="945259"/>
              </a:xfrm>
              <a:prstGeom prst="rect">
                <a:avLst/>
              </a:prstGeom>
              <a:blipFill>
                <a:blip r:embed="rId4"/>
                <a:stretch>
                  <a:fillRect l="-800" t="-2667" r="-800"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126138B-7960-9D55-2150-73236A7FF3B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52704" y="1749321"/>
            <a:ext cx="6019400" cy="2302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BFF5C8B8-490E-41BB-988E-56CD0136E69E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486002" y="4054785"/>
            <a:ext cx="6230486" cy="1259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23FC1C90-680C-7EAD-8E4E-C0C96A7EDA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527238" y="3024975"/>
            <a:ext cx="5536107" cy="10459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4F62D52-CB2D-7B86-CE5B-6A061C8BD19D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352704" y="4073662"/>
            <a:ext cx="5282887" cy="31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755A38-CBB7-873E-E3CD-7A5CA7820406}"/>
                  </a:ext>
                </a:extLst>
              </p:cNvPr>
              <p:cNvSpPr txBox="1"/>
              <p:nvPr/>
            </p:nvSpPr>
            <p:spPr>
              <a:xfrm>
                <a:off x="693162" y="2690845"/>
                <a:ext cx="183407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18034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800" b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9.4014</m:t>
                      </m:r>
                    </m:oMath>
                  </m:oMathPara>
                </a14:m>
                <a:endParaRPr lang="en-US" sz="1800" b="1" kern="0" spc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18034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=9.447</m:t>
                      </m:r>
                    </m:oMath>
                  </m:oMathPara>
                </a14:m>
                <a:endParaRPr lang="ru-RU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755A38-CBB7-873E-E3CD-7A5CA7820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2" y="2690845"/>
                <a:ext cx="1834076" cy="668260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B1306C-5575-7600-51A6-ABA5ABF89CC5}"/>
                  </a:ext>
                </a:extLst>
              </p:cNvPr>
              <p:cNvSpPr txBox="1"/>
              <p:nvPr/>
            </p:nvSpPr>
            <p:spPr>
              <a:xfrm>
                <a:off x="837225" y="3742706"/>
                <a:ext cx="1515479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R="18034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9.363</m:t>
                      </m:r>
                    </m:oMath>
                  </m:oMathPara>
                </a14:m>
                <a:endParaRPr lang="en-US" sz="1800" b="1" kern="0" spc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18034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9.454</m:t>
                      </m:r>
                    </m:oMath>
                  </m:oMathPara>
                </a14:m>
                <a:endParaRPr lang="ru-RU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B1306C-5575-7600-51A6-ABA5ABF8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25" y="3742706"/>
                <a:ext cx="1515479" cy="661912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D41CD1-06B2-47A4-396F-E51EB68CCE42}"/>
                  </a:ext>
                </a:extLst>
              </p:cNvPr>
              <p:cNvSpPr txBox="1"/>
              <p:nvPr/>
            </p:nvSpPr>
            <p:spPr>
              <a:xfrm>
                <a:off x="969818" y="4980606"/>
                <a:ext cx="1516184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=9.4785</m:t>
                      </m:r>
                    </m:oMath>
                  </m:oMathPara>
                </a14:m>
                <a:endParaRPr lang="en-US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=9.4330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D41CD1-06B2-47A4-396F-E51EB68C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18" y="4980606"/>
                <a:ext cx="1516184" cy="668260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14">
            <a:extLst>
              <a:ext uri="{FF2B5EF4-FFF2-40B4-BE49-F238E27FC236}">
                <a16:creationId xmlns:a16="http://schemas.microsoft.com/office/drawing/2014/main" id="{F5EF4298-9D2B-7009-1E57-21694F21A097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328077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0" y="3353724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21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0" y="2671183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Скачок критической энергии в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Barrier Bucket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AF8C62EB-576F-D7F2-9A3A-9E4FA6533DF9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33010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22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Сепаратиста в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Barrier Bucket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95708-CE55-0358-C1BA-3816BBB7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817" y="1166952"/>
            <a:ext cx="4449021" cy="4469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9459EC-8E64-D218-28D4-E83B5259811E}"/>
              </a:ext>
            </a:extLst>
          </p:cNvPr>
          <p:cNvSpPr txBox="1"/>
          <p:nvPr/>
        </p:nvSpPr>
        <p:spPr>
          <a:xfrm>
            <a:off x="109291" y="5857120"/>
            <a:ext cx="198323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effectLst/>
                <a:cs typeface="Adobe Naskh Medium" pitchFamily="2" charset="-78"/>
              </a:rPr>
              <a:t>Hans </a:t>
            </a:r>
            <a:r>
              <a:rPr lang="en-US" sz="900" dirty="0" err="1">
                <a:effectLst/>
                <a:cs typeface="Adobe Naskh Medium" pitchFamily="2" charset="-78"/>
              </a:rPr>
              <a:t>Stockhorst</a:t>
            </a:r>
            <a:endParaRPr lang="en-US" sz="900" dirty="0">
              <a:effectLst/>
              <a:cs typeface="Adobe Naskh Medium" pitchFamily="2" charset="-78"/>
            </a:endParaRPr>
          </a:p>
          <a:p>
            <a:r>
              <a:rPr lang="en-US" sz="900" dirty="0">
                <a:effectLst/>
                <a:cs typeface="Adobe Naskh Medium" pitchFamily="2" charset="-78"/>
              </a:rPr>
              <a:t>Beam Cooling at COSY and HESR</a:t>
            </a:r>
          </a:p>
          <a:p>
            <a:r>
              <a:rPr lang="en-US" sz="900" dirty="0">
                <a:effectLst/>
                <a:cs typeface="Adobe Naskh Medium" pitchFamily="2" charset="-78"/>
              </a:rPr>
              <a:t>Theory and Simulation – Part 1 Theory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7DB4AF-9135-A11C-F384-737CEE5D5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91" y="1310867"/>
            <a:ext cx="4364955" cy="3867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F91D0-4C2C-D414-93CD-F863105DDE02}"/>
              </a:ext>
            </a:extLst>
          </p:cNvPr>
          <p:cNvSpPr txBox="1"/>
          <p:nvPr/>
        </p:nvSpPr>
        <p:spPr>
          <a:xfrm>
            <a:off x="9001497" y="573378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Сепаратриса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F60E1-4F3B-2F88-8F22-037FA127901F}"/>
              </a:ext>
            </a:extLst>
          </p:cNvPr>
          <p:cNvSpPr txBox="1"/>
          <p:nvPr/>
        </p:nvSpPr>
        <p:spPr>
          <a:xfrm>
            <a:off x="3594368" y="5640607"/>
            <a:ext cx="43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ВЧ</a:t>
            </a:r>
          </a:p>
        </p:txBody>
      </p:sp>
      <p:sp>
        <p:nvSpPr>
          <p:cNvPr id="6" name="日付プレースホルダー 14">
            <a:extLst>
              <a:ext uri="{FF2B5EF4-FFF2-40B4-BE49-F238E27FC236}">
                <a16:creationId xmlns:a16="http://schemas.microsoft.com/office/drawing/2014/main" id="{076A9EC5-5411-DC8C-C7CB-80B65AD1AB35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752152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Jump-scheme at NICA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3CF1-09E4-F6A0-1E86-987B77B3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17" y="2851400"/>
            <a:ext cx="3695700" cy="3378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5FA497-76F6-F112-2E58-4684108F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179" y="2835902"/>
            <a:ext cx="3810000" cy="3390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C4FCE7-2AC7-6D86-0FEC-01C92D4C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3" y="1119220"/>
            <a:ext cx="3962400" cy="647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54A705B-DCC6-3CCE-1061-F6620BDDD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743" y="1126787"/>
            <a:ext cx="2679700" cy="1409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4566CE-582D-99CE-E110-93BBEA70F7DE}"/>
              </a:ext>
            </a:extLst>
          </p:cNvPr>
          <p:cNvSpPr txBox="1"/>
          <p:nvPr/>
        </p:nvSpPr>
        <p:spPr>
          <a:xfrm>
            <a:off x="4286261" y="1257618"/>
            <a:ext cx="20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–</a:t>
            </a:r>
            <a:r>
              <a:rPr lang="en-US" dirty="0"/>
              <a:t> turns before jump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A8032B-5913-8699-01F3-3AA39D61EBBE}"/>
              </a:ext>
            </a:extLst>
          </p:cNvPr>
          <p:cNvSpPr txBox="1"/>
          <p:nvPr/>
        </p:nvSpPr>
        <p:spPr>
          <a:xfrm>
            <a:off x="9708745" y="1177912"/>
            <a:ext cx="16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turns at jump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4494E-84E0-D033-D29B-87229E67EA38}"/>
                  </a:ext>
                </a:extLst>
              </p:cNvPr>
              <p:cNvSpPr txBox="1"/>
              <p:nvPr/>
            </p:nvSpPr>
            <p:spPr>
              <a:xfrm>
                <a:off x="9684953" y="1641255"/>
                <a:ext cx="105259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–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𝑗𝑢𝑚𝑝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4494E-84E0-D033-D29B-87229E67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53" y="1641255"/>
                <a:ext cx="1052596" cy="391646"/>
              </a:xfrm>
              <a:prstGeom prst="rect">
                <a:avLst/>
              </a:prstGeom>
              <a:blipFill>
                <a:blip r:embed="rId7"/>
                <a:stretch>
                  <a:fillRect l="-4762" t="-6452" b="-22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F307601-68BA-CFFC-5FD6-0EAC2F7452FF}"/>
              </a:ext>
            </a:extLst>
          </p:cNvPr>
          <p:cNvSpPr txBox="1"/>
          <p:nvPr/>
        </p:nvSpPr>
        <p:spPr>
          <a:xfrm>
            <a:off x="9708745" y="210494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jump time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7997AF-5D41-DCBE-24E7-B7DA1C11460C}"/>
              </a:ext>
            </a:extLst>
          </p:cNvPr>
          <p:cNvSpPr txBox="1"/>
          <p:nvPr/>
        </p:nvSpPr>
        <p:spPr>
          <a:xfrm>
            <a:off x="201003" y="1988580"/>
            <a:ext cx="445721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Here is a 5 different states of longitudinal 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optics based on 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transition energy</a:t>
            </a:r>
            <a:r>
              <a:rPr lang="en-US" sz="160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1) acceleration from injection energy with initial value;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2) smooth increase to peak;  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3) </a:t>
            </a:r>
            <a:r>
              <a:rPr lang="en-US" sz="1600" u="sng" dirty="0">
                <a:effectLst/>
                <a:latin typeface="Arial" panose="020B0604020202020204" pitchFamily="34" charset="0"/>
              </a:rPr>
              <a:t>jump</a:t>
            </a:r>
            <a:r>
              <a:rPr lang="en-US" sz="1600" dirty="0">
                <a:effectLst/>
                <a:latin typeface="Arial" panose="020B0604020202020204" pitchFamily="34" charset="0"/>
              </a:rPr>
              <a:t>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4) smooth recovery till initial transition;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5) initial value till the experiment energy;</a:t>
            </a:r>
          </a:p>
          <a:p>
            <a:endParaRPr lang="en-US" sz="1600" dirty="0"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 First defines 3) state based on the maximum available speed of transition shift and available transition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Secondly, we can understand states 3 and 4, as they changed parallel to beam energy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Finally, states 3 and 5 also can be understand</a:t>
            </a:r>
          </a:p>
          <a:p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6FF93-1BE1-FA8A-8162-C692F4E04458}"/>
              </a:ext>
            </a:extLst>
          </p:cNvPr>
          <p:cNvSpPr txBox="1"/>
          <p:nvPr/>
        </p:nvSpPr>
        <p:spPr>
          <a:xfrm>
            <a:off x="5849763" y="3973828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endParaRPr lang="ru-RU" sz="120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F91388F-14C9-0417-F204-D9643CBCA08E}"/>
              </a:ext>
            </a:extLst>
          </p:cNvPr>
          <p:cNvSpPr>
            <a:spLocks noChangeAspect="1"/>
          </p:cNvSpPr>
          <p:nvPr/>
        </p:nvSpPr>
        <p:spPr>
          <a:xfrm>
            <a:off x="5849763" y="3991581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5712B-ABE1-4194-93E3-039809F7B157}"/>
              </a:ext>
            </a:extLst>
          </p:cNvPr>
          <p:cNvSpPr txBox="1"/>
          <p:nvPr/>
        </p:nvSpPr>
        <p:spPr>
          <a:xfrm>
            <a:off x="6390579" y="351435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697778F-98F9-F067-B66E-245D3BEDE34B}"/>
              </a:ext>
            </a:extLst>
          </p:cNvPr>
          <p:cNvSpPr>
            <a:spLocks noChangeAspect="1"/>
          </p:cNvSpPr>
          <p:nvPr/>
        </p:nvSpPr>
        <p:spPr>
          <a:xfrm>
            <a:off x="6390579" y="353210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B80CA3-EF26-363A-EB75-183E491EDC83}"/>
              </a:ext>
            </a:extLst>
          </p:cNvPr>
          <p:cNvSpPr txBox="1"/>
          <p:nvPr/>
        </p:nvSpPr>
        <p:spPr>
          <a:xfrm>
            <a:off x="7658241" y="396837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  <a:endParaRPr lang="ru-RU" sz="120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1B68B94-5B4E-A246-AACD-2747BE6DDA2A}"/>
              </a:ext>
            </a:extLst>
          </p:cNvPr>
          <p:cNvSpPr>
            <a:spLocks noChangeAspect="1"/>
          </p:cNvSpPr>
          <p:nvPr/>
        </p:nvSpPr>
        <p:spPr>
          <a:xfrm>
            <a:off x="7658241" y="398612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4E9263-7F67-E3BA-9176-8D7C3354DFC4}"/>
              </a:ext>
            </a:extLst>
          </p:cNvPr>
          <p:cNvSpPr txBox="1"/>
          <p:nvPr/>
        </p:nvSpPr>
        <p:spPr>
          <a:xfrm>
            <a:off x="6830765" y="4844202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  <a:endParaRPr lang="ru-RU" sz="120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6215BC13-7C7A-14A1-3178-7038FA52B7CE}"/>
              </a:ext>
            </a:extLst>
          </p:cNvPr>
          <p:cNvSpPr>
            <a:spLocks noChangeAspect="1"/>
          </p:cNvSpPr>
          <p:nvPr/>
        </p:nvSpPr>
        <p:spPr>
          <a:xfrm>
            <a:off x="6830765" y="4861955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CE0867-A6E1-A999-CC6B-4DA0554BFAFD}"/>
              </a:ext>
            </a:extLst>
          </p:cNvPr>
          <p:cNvSpPr txBox="1"/>
          <p:nvPr/>
        </p:nvSpPr>
        <p:spPr>
          <a:xfrm>
            <a:off x="6754002" y="396837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endParaRPr lang="ru-RU" sz="1200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EA483142-EE31-894F-1AFC-9B699D953BFC}"/>
              </a:ext>
            </a:extLst>
          </p:cNvPr>
          <p:cNvSpPr>
            <a:spLocks noChangeAspect="1"/>
          </p:cNvSpPr>
          <p:nvPr/>
        </p:nvSpPr>
        <p:spPr>
          <a:xfrm>
            <a:off x="6754002" y="398612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1E2C9F-296F-DD52-509E-A28542518407}"/>
              </a:ext>
            </a:extLst>
          </p:cNvPr>
          <p:cNvSpPr txBox="1"/>
          <p:nvPr/>
        </p:nvSpPr>
        <p:spPr>
          <a:xfrm>
            <a:off x="10491312" y="3954496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endParaRPr lang="ru-RU" sz="1200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A311AF3-4E99-9214-766E-C7A62993D2AF}"/>
              </a:ext>
            </a:extLst>
          </p:cNvPr>
          <p:cNvSpPr>
            <a:spLocks noChangeAspect="1"/>
          </p:cNvSpPr>
          <p:nvPr/>
        </p:nvSpPr>
        <p:spPr>
          <a:xfrm>
            <a:off x="10491312" y="3972249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298A06-DA79-5335-77AA-D2249C91EA0D}"/>
              </a:ext>
            </a:extLst>
          </p:cNvPr>
          <p:cNvSpPr txBox="1"/>
          <p:nvPr/>
        </p:nvSpPr>
        <p:spPr>
          <a:xfrm>
            <a:off x="9510465" y="3214876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28D08779-9ED6-43EA-5861-273D810687CF}"/>
              </a:ext>
            </a:extLst>
          </p:cNvPr>
          <p:cNvSpPr>
            <a:spLocks noChangeAspect="1"/>
          </p:cNvSpPr>
          <p:nvPr/>
        </p:nvSpPr>
        <p:spPr>
          <a:xfrm>
            <a:off x="9510465" y="3232629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51D5CB-2827-B935-611F-119BD91A0600}"/>
              </a:ext>
            </a:extLst>
          </p:cNvPr>
          <p:cNvSpPr txBox="1"/>
          <p:nvPr/>
        </p:nvSpPr>
        <p:spPr>
          <a:xfrm>
            <a:off x="11337586" y="4820244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  <a:endParaRPr lang="ru-RU" sz="1200" dirty="0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C89ED610-7651-156F-38BA-01393EB13E6E}"/>
              </a:ext>
            </a:extLst>
          </p:cNvPr>
          <p:cNvSpPr>
            <a:spLocks noChangeAspect="1"/>
          </p:cNvSpPr>
          <p:nvPr/>
        </p:nvSpPr>
        <p:spPr>
          <a:xfrm>
            <a:off x="11337586" y="4837997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正方形/長方形 43">
            <a:extLst>
              <a:ext uri="{FF2B5EF4-FFF2-40B4-BE49-F238E27FC236}">
                <a16:creationId xmlns:a16="http://schemas.microsoft.com/office/drawing/2014/main" id="{BC0EFC8C-AAA0-1410-793A-3E34D11B0AC7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22853A81-95DD-7839-8863-B05514B0FD9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スライド番号プレースホルダー 16">
            <a:extLst>
              <a:ext uri="{FF2B5EF4-FFF2-40B4-BE49-F238E27FC236}">
                <a16:creationId xmlns:a16="http://schemas.microsoft.com/office/drawing/2014/main" id="{811B9AF7-EEFB-C263-4A32-3AD0277038F7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34" name="テキスト ボックス 91">
            <a:extLst>
              <a:ext uri="{FF2B5EF4-FFF2-40B4-BE49-F238E27FC236}">
                <a16:creationId xmlns:a16="http://schemas.microsoft.com/office/drawing/2014/main" id="{2471427E-5F0C-07AC-F996-5E7B2F49CEB7}"/>
              </a:ext>
            </a:extLst>
          </p:cNvPr>
          <p:cNvSpPr txBox="1"/>
          <p:nvPr/>
        </p:nvSpPr>
        <p:spPr>
          <a:xfrm>
            <a:off x="-12001" y="6449818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日付プレースホルダー 14">
            <a:extLst>
              <a:ext uri="{FF2B5EF4-FFF2-40B4-BE49-F238E27FC236}">
                <a16:creationId xmlns:a16="http://schemas.microsoft.com/office/drawing/2014/main" id="{02C95863-3EA7-FC00-48C2-3424B9A9AA1A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656190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Моделирование прохождения критической энергии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63DCE60-FD14-074B-BE33-6FF05C20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6" y="3876704"/>
            <a:ext cx="3005282" cy="249190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F259E3-96C2-7A41-9131-CCC594DCC9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45" y="3598597"/>
            <a:ext cx="3531428" cy="27875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C6ED299-A7BA-7941-B401-FC874B358F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45" y="1013205"/>
            <a:ext cx="4218728" cy="24352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DECFE5-F57F-A148-88D5-6AD7C9B631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9" y="3647642"/>
            <a:ext cx="3105346" cy="278359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B4036A-5A30-1748-AE63-49FF3A6D3C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9" y="950576"/>
            <a:ext cx="3419280" cy="2576605"/>
          </a:xfrm>
          <a:prstGeom prst="rect">
            <a:avLst/>
          </a:prstGeom>
        </p:spPr>
      </p:pic>
      <p:sp>
        <p:nvSpPr>
          <p:cNvPr id="4" name="スライド番号プレースホルダー 16">
            <a:extLst>
              <a:ext uri="{FF2B5EF4-FFF2-40B4-BE49-F238E27FC236}">
                <a16:creationId xmlns:a16="http://schemas.microsoft.com/office/drawing/2014/main" id="{E318B99E-7423-9A0F-4B23-637DF22B4604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24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28DBE6-49FB-59A1-9E76-BBB8C0A156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46" y="956932"/>
            <a:ext cx="3105346" cy="2838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FA347E-AD93-615B-7E93-BA89CCE30D88}"/>
              </a:ext>
            </a:extLst>
          </p:cNvPr>
          <p:cNvSpPr txBox="1"/>
          <p:nvPr/>
        </p:nvSpPr>
        <p:spPr>
          <a:xfrm>
            <a:off x="1607785" y="1888878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endParaRPr lang="ru-RU" sz="120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28AEEF1-17BD-7739-6B9A-41A7BE32EFA1}"/>
              </a:ext>
            </a:extLst>
          </p:cNvPr>
          <p:cNvSpPr>
            <a:spLocks noChangeAspect="1"/>
          </p:cNvSpPr>
          <p:nvPr/>
        </p:nvSpPr>
        <p:spPr>
          <a:xfrm>
            <a:off x="1607785" y="1906631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541014-E312-05CE-AA38-EE107435EE06}"/>
              </a:ext>
            </a:extLst>
          </p:cNvPr>
          <p:cNvSpPr txBox="1"/>
          <p:nvPr/>
        </p:nvSpPr>
        <p:spPr>
          <a:xfrm>
            <a:off x="1996638" y="1659850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8557248-0A1D-6A90-854F-EBE70A413602}"/>
              </a:ext>
            </a:extLst>
          </p:cNvPr>
          <p:cNvSpPr>
            <a:spLocks noChangeAspect="1"/>
          </p:cNvSpPr>
          <p:nvPr/>
        </p:nvSpPr>
        <p:spPr>
          <a:xfrm>
            <a:off x="1996638" y="1677603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16E15E-3E2B-8AC9-A378-4A202C825B3D}"/>
              </a:ext>
            </a:extLst>
          </p:cNvPr>
          <p:cNvSpPr txBox="1"/>
          <p:nvPr/>
        </p:nvSpPr>
        <p:spPr>
          <a:xfrm>
            <a:off x="3147114" y="1871125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  <a:endParaRPr lang="ru-RU" sz="1200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EB05A9C-C24B-3F3C-DE16-DE05CEDF12ED}"/>
              </a:ext>
            </a:extLst>
          </p:cNvPr>
          <p:cNvSpPr>
            <a:spLocks noChangeAspect="1"/>
          </p:cNvSpPr>
          <p:nvPr/>
        </p:nvSpPr>
        <p:spPr>
          <a:xfrm>
            <a:off x="3147114" y="1888878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78A2DF-A414-A3DF-DCF3-5C1B64E54DA8}"/>
              </a:ext>
            </a:extLst>
          </p:cNvPr>
          <p:cNvSpPr txBox="1"/>
          <p:nvPr/>
        </p:nvSpPr>
        <p:spPr>
          <a:xfrm>
            <a:off x="2670988" y="2411044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  <a:endParaRPr lang="ru-RU" sz="1200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24352AB-3ADE-2C69-1F64-3AC2F15FCEA9}"/>
              </a:ext>
            </a:extLst>
          </p:cNvPr>
          <p:cNvSpPr>
            <a:spLocks noChangeAspect="1"/>
          </p:cNvSpPr>
          <p:nvPr/>
        </p:nvSpPr>
        <p:spPr>
          <a:xfrm>
            <a:off x="2670988" y="2428797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B38A48-48A8-330B-1C56-6BAA6BB5DB33}"/>
              </a:ext>
            </a:extLst>
          </p:cNvPr>
          <p:cNvSpPr txBox="1"/>
          <p:nvPr/>
        </p:nvSpPr>
        <p:spPr>
          <a:xfrm>
            <a:off x="2485336" y="1936400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endParaRPr lang="ru-RU" sz="1200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43BBC518-1A6D-7103-D254-BB262EA22F03}"/>
              </a:ext>
            </a:extLst>
          </p:cNvPr>
          <p:cNvSpPr>
            <a:spLocks noChangeAspect="1"/>
          </p:cNvSpPr>
          <p:nvPr/>
        </p:nvSpPr>
        <p:spPr>
          <a:xfrm>
            <a:off x="2485336" y="1954153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日付プレースホルダー 14">
            <a:extLst>
              <a:ext uri="{FF2B5EF4-FFF2-40B4-BE49-F238E27FC236}">
                <a16:creationId xmlns:a16="http://schemas.microsoft.com/office/drawing/2014/main" id="{363D83DB-426D-96F5-45AD-747CA8828456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443273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Effect of High Order MCF 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A4AF73B-3F9D-F12F-020F-2194AA77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6" y="3657441"/>
            <a:ext cx="2953651" cy="27737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/>
              <p:nvPr/>
            </p:nvSpPr>
            <p:spPr>
              <a:xfrm>
                <a:off x="93535" y="2583652"/>
                <a:ext cx="3238835" cy="1118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sz="1600" dirty="0"/>
                  <a:t> – smooth increase (2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stage)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SC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BB RF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sub>
                    </m:sSub>
                  </m:oMath>
                </a14:m>
                <a:r>
                  <a:rPr lang="en-US" sz="1600" dirty="0"/>
                  <a:t> stationary</a:t>
                </a:r>
                <a:endParaRPr lang="ru-RU" sz="16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" y="2583652"/>
                <a:ext cx="3238835" cy="1118768"/>
              </a:xfrm>
              <a:prstGeom prst="rect">
                <a:avLst/>
              </a:prstGeom>
              <a:blipFill>
                <a:blip r:embed="rId3"/>
                <a:stretch>
                  <a:fillRect l="-781" t="-1124" b="-22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FEEC49-371E-09C0-3111-9D5273505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133" y="1536079"/>
            <a:ext cx="5040000" cy="48914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46A2E5-6E49-1AAE-29D5-112552E09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7" y="986494"/>
            <a:ext cx="7156929" cy="15113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2F00CC6-F52E-29AD-02B0-329430862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651" y="4032732"/>
            <a:ext cx="2578899" cy="2417086"/>
          </a:xfrm>
          <a:prstGeom prst="rect">
            <a:avLst/>
          </a:prstGeom>
        </p:spPr>
      </p:pic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48DAF3D-4F39-0183-A2EB-56041378CBCC}"/>
              </a:ext>
            </a:extLst>
          </p:cNvPr>
          <p:cNvCxnSpPr>
            <a:cxnSpLocks/>
          </p:cNvCxnSpPr>
          <p:nvPr/>
        </p:nvCxnSpPr>
        <p:spPr>
          <a:xfrm>
            <a:off x="4833413" y="4413006"/>
            <a:ext cx="0" cy="1374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4EF8B35-AEA8-0BA2-EADF-877025823E09}"/>
              </a:ext>
            </a:extLst>
          </p:cNvPr>
          <p:cNvCxnSpPr>
            <a:cxnSpLocks/>
          </p:cNvCxnSpPr>
          <p:nvPr/>
        </p:nvCxnSpPr>
        <p:spPr>
          <a:xfrm>
            <a:off x="4463797" y="4583768"/>
            <a:ext cx="3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6265DE-D1DD-85E8-4F41-4ED685D277DC}"/>
              </a:ext>
            </a:extLst>
          </p:cNvPr>
          <p:cNvSpPr txBox="1"/>
          <p:nvPr/>
        </p:nvSpPr>
        <p:spPr>
          <a:xfrm>
            <a:off x="4525631" y="4641577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6EEE0B6-AEC4-A706-CD57-3C1CCF28E352}"/>
              </a:ext>
            </a:extLst>
          </p:cNvPr>
          <p:cNvSpPr>
            <a:spLocks noChangeAspect="1"/>
          </p:cNvSpPr>
          <p:nvPr/>
        </p:nvSpPr>
        <p:spPr>
          <a:xfrm>
            <a:off x="4525631" y="4659330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1EF618-E430-5D7E-FF9D-25B9B7F0851A}"/>
                  </a:ext>
                </a:extLst>
              </p:cNvPr>
              <p:cNvSpPr txBox="1"/>
              <p:nvPr/>
            </p:nvSpPr>
            <p:spPr>
              <a:xfrm>
                <a:off x="3585980" y="2583652"/>
                <a:ext cx="3296543" cy="1351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At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stage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𝑏𝑒𝑎𝑚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Taking into account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get a range of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/>
                  <a:t> for different particles</a:t>
                </a:r>
                <a:endParaRPr lang="ru-RU" sz="16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1EF618-E430-5D7E-FF9D-25B9B7F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980" y="2583652"/>
                <a:ext cx="3296543" cy="1351845"/>
              </a:xfrm>
              <a:prstGeom prst="rect">
                <a:avLst/>
              </a:prstGeom>
              <a:blipFill>
                <a:blip r:embed="rId7"/>
                <a:stretch>
                  <a:fillRect l="-1154" t="-926" b="-35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EB9CAC12-DF77-E5E5-A0B6-C2FE0016A567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422CA669-94EF-45C4-E448-468B69160EF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4FEC737-4BFE-4C4B-26CF-F0967FDA6FB3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7156B869-E36A-7B97-239A-6A3700F94994}"/>
              </a:ext>
            </a:extLst>
          </p:cNvPr>
          <p:cNvSpPr txBox="1"/>
          <p:nvPr/>
        </p:nvSpPr>
        <p:spPr>
          <a:xfrm>
            <a:off x="-12001" y="6449818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A9AECED4-EE17-4938-4EEA-22B3F51CB7BC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82321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Space Charge Impedance Effect at Transition Jump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A4AF73B-3F9D-F12F-020F-2194AA77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39" y="3537683"/>
            <a:ext cx="3084897" cy="289703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6EE5501-76D9-C01E-4BBC-50A99F22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4082"/>
            <a:ext cx="7743361" cy="142614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0C4FFDB-2AF4-3AFB-9B69-90C468808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322" y="2366790"/>
            <a:ext cx="2140504" cy="115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/>
              <p:nvPr/>
            </p:nvSpPr>
            <p:spPr>
              <a:xfrm>
                <a:off x="34210" y="2465658"/>
                <a:ext cx="2326342" cy="1087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Jump – (3</a:t>
                </a:r>
                <a:r>
                  <a:rPr lang="en-US" sz="1600" baseline="30000" dirty="0"/>
                  <a:t>d</a:t>
                </a:r>
                <a:r>
                  <a:rPr lang="en-US" sz="1600" dirty="0"/>
                  <a:t> stage)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Only SC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RF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sub>
                    </m:sSub>
                  </m:oMath>
                </a14:m>
                <a:r>
                  <a:rPr lang="en-US" sz="1600" dirty="0"/>
                  <a:t> change at a turn</a:t>
                </a:r>
                <a:endParaRPr lang="ru-RU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0" y="2465658"/>
                <a:ext cx="2326342" cy="1087990"/>
              </a:xfrm>
              <a:prstGeom prst="rect">
                <a:avLst/>
              </a:prstGeom>
              <a:blipFill>
                <a:blip r:embed="rId7"/>
                <a:stretch>
                  <a:fillRect l="-1087" t="-1149" r="-543" b="-5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20D67DF-AAB6-93FD-88EA-58F03E111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388" y="3461974"/>
            <a:ext cx="3918086" cy="2924769"/>
          </a:xfrm>
          <a:prstGeom prst="rect">
            <a:avLst/>
          </a:prstGeom>
        </p:spPr>
      </p:pic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09C5C907-3E81-0814-A648-9E4EDF59B50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A9B92BE1-B11A-CAF4-AE5A-14D0D07E1E4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83839C7E-52E5-8875-68D5-09870B3FD9E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268D2D61-A8EB-B683-DC09-3500D7586CC9}"/>
              </a:ext>
            </a:extLst>
          </p:cNvPr>
          <p:cNvSpPr txBox="1"/>
          <p:nvPr/>
        </p:nvSpPr>
        <p:spPr>
          <a:xfrm>
            <a:off x="-12001" y="6449818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F1EEC40-DA57-3F36-78E6-EFDB1B8140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9998" y="1534145"/>
            <a:ext cx="5040000" cy="4891400"/>
          </a:xfrm>
          <a:prstGeom prst="rect">
            <a:avLst/>
          </a:prstGeom>
        </p:spPr>
      </p:pic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0AC8CD5E-5A35-429E-86FB-BDEC36F3CDA4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28216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0" y="3353724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27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0" y="2671183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Backups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CF7A9F82-AB24-B088-8E0D-DEC5D6DA3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742418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28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Twiss Functions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AC3B39-CE9B-4612-F183-50A8AD03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64" y="851525"/>
            <a:ext cx="9925358" cy="5535963"/>
          </a:xfrm>
          <a:prstGeom prst="rect">
            <a:avLst/>
          </a:prstGeom>
        </p:spPr>
      </p:pic>
      <p:sp>
        <p:nvSpPr>
          <p:cNvPr id="6" name="日付プレースホルダー 14">
            <a:extLst>
              <a:ext uri="{FF2B5EF4-FFF2-40B4-BE49-F238E27FC236}">
                <a16:creationId xmlns:a16="http://schemas.microsoft.com/office/drawing/2014/main" id="{46EF9178-BF77-E539-D010-E4F0C603B856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69159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Параметры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NICA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для протонной моды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D301DF-43EE-1C0B-0650-38C2106B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4" y="1164812"/>
            <a:ext cx="7228112" cy="3704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65D42F-C3A3-E9E8-DC5F-6D768A1AA02F}"/>
              </a:ext>
            </a:extLst>
          </p:cNvPr>
          <p:cNvSpPr txBox="1"/>
          <p:nvPr/>
        </p:nvSpPr>
        <p:spPr>
          <a:xfrm>
            <a:off x="8046792" y="5825641"/>
            <a:ext cx="4145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ea typeface="Batang" panose="02030600000101010101" pitchFamily="18" charset="-127"/>
                <a:cs typeface="Adobe Hebrew" panose="02040503050201020203" pitchFamily="18" charset="-79"/>
              </a:rPr>
              <a:t>Сыресин Е.М. и др. </a:t>
            </a:r>
            <a:r>
              <a:rPr lang="ru-RU" sz="900" dirty="0">
                <a:effectLst/>
                <a:ea typeface="Batang" panose="02030600000101010101" pitchFamily="18" charset="-127"/>
                <a:cs typeface="Adobe Hebrew" panose="02040503050201020203" pitchFamily="18" charset="-79"/>
              </a:rPr>
              <a:t>Формирование Поляризованных Протонных</a:t>
            </a:r>
            <a:endParaRPr lang="en-US" sz="900" dirty="0">
              <a:effectLst/>
              <a:ea typeface="Batang" panose="02030600000101010101" pitchFamily="18" charset="-127"/>
              <a:cs typeface="Adobe Hebrew" panose="02040503050201020203" pitchFamily="18" charset="-79"/>
            </a:endParaRPr>
          </a:p>
          <a:p>
            <a:r>
              <a:rPr lang="ru-RU" sz="900" dirty="0">
                <a:effectLst/>
                <a:ea typeface="Batang" panose="02030600000101010101" pitchFamily="18" charset="-127"/>
                <a:cs typeface="Adobe Hebrew" panose="02040503050201020203" pitchFamily="18" charset="-79"/>
              </a:rPr>
              <a:t>Пучков В Ускорительном Комплексе Коллайдера </a:t>
            </a:r>
            <a:r>
              <a:rPr lang="en-US" sz="900" dirty="0">
                <a:effectLst/>
                <a:ea typeface="Batang" panose="02030600000101010101" pitchFamily="18" charset="-127"/>
                <a:cs typeface="Adobe Hebrew" panose="02040503050201020203" pitchFamily="18" charset="-79"/>
              </a:rPr>
              <a:t>Nica</a:t>
            </a:r>
            <a:r>
              <a:rPr lang="en-US" sz="900" dirty="0">
                <a:ea typeface="Batang" panose="02030600000101010101" pitchFamily="18" charset="-127"/>
                <a:cs typeface="Adobe Hebrew" panose="02040503050201020203" pitchFamily="18" charset="-79"/>
              </a:rPr>
              <a:t>,</a:t>
            </a:r>
            <a:endParaRPr lang="ru-RU" sz="900" dirty="0">
              <a:ea typeface="Batang" panose="02030600000101010101" pitchFamily="18" charset="-127"/>
              <a:cs typeface="Adobe Hebrew" panose="02040503050201020203" pitchFamily="18" charset="-79"/>
            </a:endParaRPr>
          </a:p>
          <a:p>
            <a:r>
              <a:rPr lang="ru-RU" sz="900" dirty="0">
                <a:ea typeface="Batang" panose="02030600000101010101" pitchFamily="18" charset="-127"/>
                <a:cs typeface="Adobe Hebrew" panose="02040503050201020203" pitchFamily="18" charset="-79"/>
              </a:rPr>
              <a:t>физика элементарных частиц и атомного ядра 2021</a:t>
            </a:r>
            <a:r>
              <a:rPr lang="en-US" sz="900" dirty="0">
                <a:ea typeface="Batang" panose="02030600000101010101" pitchFamily="18" charset="-127"/>
                <a:cs typeface="Adobe Hebrew" panose="02040503050201020203" pitchFamily="18" charset="-79"/>
              </a:rPr>
              <a:t>. </a:t>
            </a:r>
            <a:r>
              <a:rPr lang="ru-RU" sz="900" dirty="0">
                <a:ea typeface="Batang" panose="02030600000101010101" pitchFamily="18" charset="-127"/>
                <a:cs typeface="Adobe Hebrew" panose="02040503050201020203" pitchFamily="18" charset="-79"/>
              </a:rPr>
              <a:t>Т</a:t>
            </a:r>
            <a:r>
              <a:rPr lang="en-US" sz="900" dirty="0">
                <a:ea typeface="Batang" panose="02030600000101010101" pitchFamily="18" charset="-127"/>
                <a:cs typeface="Adobe Hebrew" panose="02040503050201020203" pitchFamily="18" charset="-79"/>
              </a:rPr>
              <a:t>. </a:t>
            </a:r>
            <a:r>
              <a:rPr lang="ru-RU" sz="900" dirty="0">
                <a:ea typeface="Batang" panose="02030600000101010101" pitchFamily="18" charset="-127"/>
                <a:cs typeface="Adobe Hebrew" panose="02040503050201020203" pitchFamily="18" charset="-79"/>
              </a:rPr>
              <a:t>52</a:t>
            </a:r>
            <a:r>
              <a:rPr lang="en-US" sz="900" dirty="0">
                <a:ea typeface="Batang" panose="02030600000101010101" pitchFamily="18" charset="-127"/>
                <a:cs typeface="Adobe Hebrew" panose="02040503050201020203" pitchFamily="18" charset="-79"/>
              </a:rPr>
              <a:t>, </a:t>
            </a:r>
            <a:r>
              <a:rPr lang="ru-RU" sz="900" dirty="0" err="1">
                <a:ea typeface="Batang" panose="02030600000101010101" pitchFamily="18" charset="-127"/>
                <a:cs typeface="Adobe Hebrew" panose="02040503050201020203" pitchFamily="18" charset="-79"/>
              </a:rPr>
              <a:t>вып</a:t>
            </a:r>
            <a:r>
              <a:rPr lang="ru-RU" sz="900" dirty="0">
                <a:ea typeface="Batang" panose="02030600000101010101" pitchFamily="18" charset="-127"/>
                <a:cs typeface="Adobe Hebrew" panose="02040503050201020203" pitchFamily="18" charset="-79"/>
              </a:rPr>
              <a:t>. 5 стр. 1305-1341</a:t>
            </a:r>
            <a:endParaRPr lang="ru-RU" sz="900" dirty="0">
              <a:effectLst/>
              <a:ea typeface="Batang" panose="02030600000101010101" pitchFamily="18" charset="-127"/>
              <a:cs typeface="Adobe Hebrew" panose="02040503050201020203" pitchFamily="18" charset="-79"/>
            </a:endParaRPr>
          </a:p>
        </p:txBody>
      </p:sp>
      <p:sp>
        <p:nvSpPr>
          <p:cNvPr id="15" name="日付プレースホルダー 14">
            <a:extLst>
              <a:ext uri="{FF2B5EF4-FFF2-40B4-BE49-F238E27FC236}">
                <a16:creationId xmlns:a16="http://schemas.microsoft.com/office/drawing/2014/main" id="{DF597196-2A3E-E693-6090-CF3B2165EFA1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01869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4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NICA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ring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3E58DE-1A34-70F2-4505-3875D540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13" y="911715"/>
            <a:ext cx="7968459" cy="5519524"/>
          </a:xfrm>
          <a:prstGeom prst="rect">
            <a:avLst/>
          </a:prstGeom>
        </p:spPr>
      </p:pic>
      <p:sp>
        <p:nvSpPr>
          <p:cNvPr id="4" name="日付プレースホルダー 14">
            <a:extLst>
              <a:ext uri="{FF2B5EF4-FFF2-40B4-BE49-F238E27FC236}">
                <a16:creationId xmlns:a16="http://schemas.microsoft.com/office/drawing/2014/main" id="{0E743C8A-AA92-0D8E-676D-D54015683743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79390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Equations of Longitudinal Motion</a:t>
            </a:r>
            <a:r>
              <a:rPr lang="ru-RU" sz="3200" dirty="0"/>
              <a:t> (</a:t>
            </a:r>
            <a:r>
              <a:rPr lang="en-US" sz="3200" dirty="0"/>
              <a:t>Nonlinear</a:t>
            </a:r>
            <a:r>
              <a:rPr lang="ru-RU" sz="3200" dirty="0"/>
              <a:t>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C327177-9654-4FBA-0E7E-DC81BC30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225" y="2924241"/>
            <a:ext cx="4495800" cy="5461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753E2C-7466-A776-A5F9-2B841D37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833" y="3525095"/>
            <a:ext cx="1206500" cy="5334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600D1F1-0B32-BA36-0F8B-29948C91E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956" y="3525095"/>
            <a:ext cx="1879600" cy="5461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B93157D-A09E-95EB-870A-7A4BF03AF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833" y="4120711"/>
            <a:ext cx="4622800" cy="546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B8EA12-8257-58A5-BF30-659813C2B560}"/>
              </a:ext>
            </a:extLst>
          </p:cNvPr>
          <p:cNvSpPr txBox="1"/>
          <p:nvPr/>
        </p:nvSpPr>
        <p:spPr>
          <a:xfrm>
            <a:off x="5564833" y="247673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Slippage factor</a:t>
            </a:r>
            <a:endParaRPr lang="ru-RU" u="sng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8812B5F-78EB-D266-C5A5-4940F7D25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833" y="1845544"/>
            <a:ext cx="1587500" cy="5715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DE392E-CA18-A339-2321-810635425654}"/>
              </a:ext>
            </a:extLst>
          </p:cNvPr>
          <p:cNvSpPr txBox="1"/>
          <p:nvPr/>
        </p:nvSpPr>
        <p:spPr>
          <a:xfrm>
            <a:off x="7420694" y="1916674"/>
            <a:ext cx="191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arrival Time drift</a:t>
            </a:r>
            <a:endParaRPr lang="ru-RU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9363EEC-C6D6-9527-4E9E-F96C1960B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33" y="1120386"/>
            <a:ext cx="4406900" cy="660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0EC359-9240-59A9-0B74-DBC61155B977}"/>
              </a:ext>
            </a:extLst>
          </p:cNvPr>
          <p:cNvSpPr txBox="1"/>
          <p:nvPr/>
        </p:nvSpPr>
        <p:spPr>
          <a:xfrm>
            <a:off x="10111073" y="1265920"/>
            <a:ext cx="142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Energy Kick</a:t>
            </a:r>
            <a:endParaRPr lang="ru-RU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CA36FCD-4245-7D42-FBFD-792252BAA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2129" y="5266290"/>
            <a:ext cx="5410200" cy="8255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AECE316-8049-B6FB-39A3-49A5EF671CD9}"/>
              </a:ext>
            </a:extLst>
          </p:cNvPr>
          <p:cNvSpPr txBox="1"/>
          <p:nvPr/>
        </p:nvSpPr>
        <p:spPr>
          <a:xfrm>
            <a:off x="5542129" y="4777440"/>
            <a:ext cx="219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Synchronious</a:t>
            </a:r>
            <a:r>
              <a:rPr lang="en-US" u="sng" dirty="0"/>
              <a:t> Particle</a:t>
            </a:r>
            <a:endParaRPr lang="ru-RU" u="sng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787BA9-6208-8F5A-742B-E7D332BD9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52" y="2902528"/>
            <a:ext cx="1577035" cy="15090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9A57D3-A6AC-7FA4-A894-DAFFE2BF670E}"/>
              </a:ext>
            </a:extLst>
          </p:cNvPr>
          <p:cNvSpPr txBox="1"/>
          <p:nvPr/>
        </p:nvSpPr>
        <p:spPr>
          <a:xfrm>
            <a:off x="497852" y="2495416"/>
            <a:ext cx="146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Classical form</a:t>
            </a:r>
            <a:endParaRPr lang="ru-RU" u="sng" dirty="0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3EBC31B-8000-B67A-DF7A-CAFE694645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999" y="1071803"/>
            <a:ext cx="4584700" cy="13843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BCDADAD-954D-F8CA-DA47-168FAE714EAF}"/>
              </a:ext>
            </a:extLst>
          </p:cNvPr>
          <p:cNvSpPr txBox="1"/>
          <p:nvPr/>
        </p:nvSpPr>
        <p:spPr>
          <a:xfrm>
            <a:off x="10205262" y="6123941"/>
            <a:ext cx="18261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BLonD: https://</a:t>
            </a:r>
            <a:r>
              <a:rPr lang="en-US" sz="900" dirty="0" err="1"/>
              <a:t>blond.web.cern.ch</a:t>
            </a:r>
            <a:r>
              <a:rPr lang="en-US" sz="900" dirty="0"/>
              <a:t>/</a:t>
            </a:r>
            <a:endParaRPr lang="ru-RU" sz="900"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E126ED9-248A-170A-B2C6-E8E9D341BF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852" y="4520162"/>
            <a:ext cx="2184400" cy="1625600"/>
          </a:xfrm>
          <a:prstGeom prst="rect">
            <a:avLst/>
          </a:prstGeom>
        </p:spPr>
      </p:pic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B399E0E2-DED7-9DAB-EB8D-FA47AEEF0331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B6529070-F9F3-69A7-C111-F7C503319397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AFE6CA7C-6AEB-DDE0-A809-80D5B24945BF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716F8985-2F60-8AD7-0905-DC2B2ED6652A}"/>
              </a:ext>
            </a:extLst>
          </p:cNvPr>
          <p:cNvSpPr txBox="1"/>
          <p:nvPr/>
        </p:nvSpPr>
        <p:spPr>
          <a:xfrm>
            <a:off x="-12001" y="6449818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1200" dirty="0">
              <a:solidFill>
                <a:srgbClr val="EDA1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日付プレースホルダー 14">
            <a:extLst>
              <a:ext uri="{FF2B5EF4-FFF2-40B4-BE49-F238E27FC236}">
                <a16:creationId xmlns:a16="http://schemas.microsoft.com/office/drawing/2014/main" id="{6D80A26A-2955-7D58-7CEC-5263EB67127E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46692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6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Характерные времена при движении вблизи критической энергии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F9EFEB-2304-FD20-17EB-6FA6E52B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2" y="869676"/>
            <a:ext cx="4402556" cy="55615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AE12EB-415C-0F7C-4501-78982234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482" y="1223612"/>
            <a:ext cx="5916395" cy="2467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6538E5-B9F8-ADE5-9936-4041751404A9}"/>
              </a:ext>
            </a:extLst>
          </p:cNvPr>
          <p:cNvSpPr txBox="1"/>
          <p:nvPr/>
        </p:nvSpPr>
        <p:spPr>
          <a:xfrm>
            <a:off x="5731482" y="864225"/>
            <a:ext cx="262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Условие адиабатичности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F9AC5A-26E1-5A70-BB8B-6D46FE4E3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482" y="4053838"/>
            <a:ext cx="5916395" cy="20696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8DE08F-4658-1017-A1A1-A196D11E2076}"/>
              </a:ext>
            </a:extLst>
          </p:cNvPr>
          <p:cNvSpPr txBox="1"/>
          <p:nvPr/>
        </p:nvSpPr>
        <p:spPr>
          <a:xfrm>
            <a:off x="5744181" y="3700314"/>
            <a:ext cx="158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Нелинейность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E35AEF2-0B5A-E807-6ABE-8B79CBB8BDC0}"/>
              </a:ext>
            </a:extLst>
          </p:cNvPr>
          <p:cNvSpPr/>
          <p:nvPr/>
        </p:nvSpPr>
        <p:spPr>
          <a:xfrm>
            <a:off x="2036650" y="3284707"/>
            <a:ext cx="1585781" cy="51145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FA7A297-87CA-9BC6-958F-945708036A18}"/>
              </a:ext>
            </a:extLst>
          </p:cNvPr>
          <p:cNvSpPr/>
          <p:nvPr/>
        </p:nvSpPr>
        <p:spPr>
          <a:xfrm>
            <a:off x="7597364" y="4792329"/>
            <a:ext cx="2320360" cy="55648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19E835E-DDA8-8F22-C47C-5AFC9510BDDD}"/>
              </a:ext>
            </a:extLst>
          </p:cNvPr>
          <p:cNvSpPr/>
          <p:nvPr/>
        </p:nvSpPr>
        <p:spPr>
          <a:xfrm>
            <a:off x="7424447" y="2272047"/>
            <a:ext cx="2320360" cy="55648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EA14D8-0A00-B78D-1BEE-D50D9D340EE5}"/>
              </a:ext>
            </a:extLst>
          </p:cNvPr>
          <p:cNvSpPr txBox="1"/>
          <p:nvPr/>
        </p:nvSpPr>
        <p:spPr>
          <a:xfrm>
            <a:off x="9927015" y="6180886"/>
            <a:ext cx="2294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 Y Lee, Accelerator Physics 3rd Edition, 1998</a:t>
            </a:r>
            <a:endParaRPr lang="ru-RU" sz="900" dirty="0"/>
          </a:p>
        </p:txBody>
      </p:sp>
      <p:sp>
        <p:nvSpPr>
          <p:cNvPr id="23" name="日付プレースホルダー 14">
            <a:extLst>
              <a:ext uri="{FF2B5EF4-FFF2-40B4-BE49-F238E27FC236}">
                <a16:creationId xmlns:a16="http://schemas.microsoft.com/office/drawing/2014/main" id="{21CFC7B5-F50E-744D-51AE-413AE0295666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6964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7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Характерные времена при движении вблизи критической энергии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09E9470-D736-D574-FA5D-E4B0E7A4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565" y="1114704"/>
            <a:ext cx="2858712" cy="118606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A06F0AC-2B55-243A-2439-07F7C38D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1" y="4304416"/>
            <a:ext cx="5925217" cy="15574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445F02F-18EB-7768-B1E1-193B8A512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55" y="4316146"/>
            <a:ext cx="4831444" cy="179364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8A893C5-C3FF-A25C-6902-F1A368CA7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16" y="886838"/>
            <a:ext cx="7772400" cy="32859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711ACD-8557-5327-7273-93FF7FAA1997}"/>
              </a:ext>
            </a:extLst>
          </p:cNvPr>
          <p:cNvSpPr txBox="1"/>
          <p:nvPr/>
        </p:nvSpPr>
        <p:spPr>
          <a:xfrm>
            <a:off x="2510256" y="883488"/>
            <a:ext cx="199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Гармоническое ВЧ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4FFAEEE-382F-107D-B3C3-406CB3F223DD}"/>
              </a:ext>
            </a:extLst>
          </p:cNvPr>
          <p:cNvSpPr/>
          <p:nvPr/>
        </p:nvSpPr>
        <p:spPr>
          <a:xfrm>
            <a:off x="4292962" y="4981999"/>
            <a:ext cx="1585781" cy="51145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51E2D32-FF83-2F11-95BD-3F922713FEED}"/>
              </a:ext>
            </a:extLst>
          </p:cNvPr>
          <p:cNvSpPr/>
          <p:nvPr/>
        </p:nvSpPr>
        <p:spPr>
          <a:xfrm>
            <a:off x="9696967" y="5092398"/>
            <a:ext cx="1474832" cy="43785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日付プレースホルダー 14">
            <a:extLst>
              <a:ext uri="{FF2B5EF4-FFF2-40B4-BE49-F238E27FC236}">
                <a16:creationId xmlns:a16="http://schemas.microsoft.com/office/drawing/2014/main" id="{6341BA9D-454B-19C9-8A56-1FE697258C7D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80070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8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Space Charge Impedance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7D3F67-9C7E-27D8-B8ED-9ED6C4FE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29" y="2026430"/>
            <a:ext cx="6749934" cy="41764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379DAB-89FA-03CD-270E-E23EB60DA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842" y="2026430"/>
            <a:ext cx="4640850" cy="40762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0E37BD-1D87-8FD8-5714-BDCA396BF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231" y="1036292"/>
            <a:ext cx="2247900" cy="711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7026FF-6964-5135-91B9-E086F2005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851" y="1040071"/>
            <a:ext cx="3651250" cy="665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AEB8AA-2094-FD40-2171-B9218ECC1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91" y="1090738"/>
            <a:ext cx="4075220" cy="611283"/>
          </a:xfrm>
          <a:prstGeom prst="rect">
            <a:avLst/>
          </a:prstGeom>
        </p:spPr>
      </p:pic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4B327D8E-AA95-63F3-864E-D188D5669507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68205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9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Предельный ток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4365B7-FFC2-3313-0AD9-25623FBE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43" y="1034268"/>
            <a:ext cx="6217367" cy="1925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C589E8-A048-CA1E-4F0F-C1898FB76514}"/>
              </a:ext>
            </a:extLst>
          </p:cNvPr>
          <p:cNvSpPr txBox="1"/>
          <p:nvPr/>
        </p:nvSpPr>
        <p:spPr>
          <a:xfrm>
            <a:off x="109291" y="3009739"/>
            <a:ext cx="186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 Y Lee, Accelerator Physics 3rd Edition, 1998</a:t>
            </a:r>
            <a:endParaRPr lang="ru-RU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F7295-524A-FA9D-8683-4E94AAE19F1E}"/>
              </a:ext>
            </a:extLst>
          </p:cNvPr>
          <p:cNvSpPr txBox="1"/>
          <p:nvPr/>
        </p:nvSpPr>
        <p:spPr>
          <a:xfrm>
            <a:off x="109291" y="5880557"/>
            <a:ext cx="4094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ea typeface="Batang" panose="02030600000101010101" pitchFamily="18" charset="-127"/>
                <a:cs typeface="Adobe Hebrew" panose="02040503050201020203" pitchFamily="18" charset="-79"/>
              </a:rPr>
              <a:t>Сыресин Е.М. и др. </a:t>
            </a:r>
            <a:r>
              <a:rPr lang="ru-RU" sz="900" dirty="0">
                <a:effectLst/>
                <a:ea typeface="Batang" panose="02030600000101010101" pitchFamily="18" charset="-127"/>
                <a:cs typeface="Adobe Hebrew" panose="02040503050201020203" pitchFamily="18" charset="-79"/>
              </a:rPr>
              <a:t>Формирование Поляризованных Протонных</a:t>
            </a:r>
            <a:endParaRPr lang="en-US" sz="900" dirty="0">
              <a:effectLst/>
              <a:ea typeface="Batang" panose="02030600000101010101" pitchFamily="18" charset="-127"/>
              <a:cs typeface="Adobe Hebrew" panose="02040503050201020203" pitchFamily="18" charset="-79"/>
            </a:endParaRPr>
          </a:p>
          <a:p>
            <a:r>
              <a:rPr lang="ru-RU" sz="900" dirty="0">
                <a:effectLst/>
                <a:ea typeface="Batang" panose="02030600000101010101" pitchFamily="18" charset="-127"/>
                <a:cs typeface="Adobe Hebrew" panose="02040503050201020203" pitchFamily="18" charset="-79"/>
              </a:rPr>
              <a:t>Пучков В Ускорительном Комплексе Коллайдера </a:t>
            </a:r>
            <a:r>
              <a:rPr lang="en-US" sz="900" dirty="0">
                <a:effectLst/>
                <a:ea typeface="Batang" panose="02030600000101010101" pitchFamily="18" charset="-127"/>
                <a:cs typeface="Adobe Hebrew" panose="02040503050201020203" pitchFamily="18" charset="-79"/>
              </a:rPr>
              <a:t>Nica</a:t>
            </a:r>
            <a:r>
              <a:rPr lang="en-US" sz="900" dirty="0">
                <a:ea typeface="Batang" panose="02030600000101010101" pitchFamily="18" charset="-127"/>
                <a:cs typeface="Adobe Hebrew" panose="02040503050201020203" pitchFamily="18" charset="-79"/>
              </a:rPr>
              <a:t>,</a:t>
            </a:r>
            <a:endParaRPr lang="ru-RU" sz="900" dirty="0">
              <a:ea typeface="Batang" panose="02030600000101010101" pitchFamily="18" charset="-127"/>
              <a:cs typeface="Adobe Hebrew" panose="02040503050201020203" pitchFamily="18" charset="-79"/>
            </a:endParaRPr>
          </a:p>
          <a:p>
            <a:r>
              <a:rPr lang="ru-RU" sz="900" dirty="0">
                <a:ea typeface="Batang" panose="02030600000101010101" pitchFamily="18" charset="-127"/>
                <a:cs typeface="Adobe Hebrew" panose="02040503050201020203" pitchFamily="18" charset="-79"/>
              </a:rPr>
              <a:t>физика элементарных частиц и атомного ядра 2021</a:t>
            </a:r>
            <a:r>
              <a:rPr lang="en-US" sz="900" dirty="0">
                <a:ea typeface="Batang" panose="02030600000101010101" pitchFamily="18" charset="-127"/>
                <a:cs typeface="Adobe Hebrew" panose="02040503050201020203" pitchFamily="18" charset="-79"/>
              </a:rPr>
              <a:t>. </a:t>
            </a:r>
            <a:r>
              <a:rPr lang="ru-RU" sz="900" dirty="0">
                <a:ea typeface="Batang" panose="02030600000101010101" pitchFamily="18" charset="-127"/>
                <a:cs typeface="Adobe Hebrew" panose="02040503050201020203" pitchFamily="18" charset="-79"/>
              </a:rPr>
              <a:t>Т</a:t>
            </a:r>
            <a:r>
              <a:rPr lang="en-US" sz="900" dirty="0">
                <a:ea typeface="Batang" panose="02030600000101010101" pitchFamily="18" charset="-127"/>
                <a:cs typeface="Adobe Hebrew" panose="02040503050201020203" pitchFamily="18" charset="-79"/>
              </a:rPr>
              <a:t>. </a:t>
            </a:r>
            <a:r>
              <a:rPr lang="ru-RU" sz="900" dirty="0">
                <a:ea typeface="Batang" panose="02030600000101010101" pitchFamily="18" charset="-127"/>
                <a:cs typeface="Adobe Hebrew" panose="02040503050201020203" pitchFamily="18" charset="-79"/>
              </a:rPr>
              <a:t>52</a:t>
            </a:r>
            <a:r>
              <a:rPr lang="en-US" sz="900" dirty="0">
                <a:ea typeface="Batang" panose="02030600000101010101" pitchFamily="18" charset="-127"/>
                <a:cs typeface="Adobe Hebrew" panose="02040503050201020203" pitchFamily="18" charset="-79"/>
              </a:rPr>
              <a:t>, </a:t>
            </a:r>
            <a:r>
              <a:rPr lang="ru-RU" sz="900" dirty="0" err="1">
                <a:ea typeface="Batang" panose="02030600000101010101" pitchFamily="18" charset="-127"/>
                <a:cs typeface="Adobe Hebrew" panose="02040503050201020203" pitchFamily="18" charset="-79"/>
              </a:rPr>
              <a:t>вып</a:t>
            </a:r>
            <a:r>
              <a:rPr lang="ru-RU" sz="900" dirty="0">
                <a:ea typeface="Batang" panose="02030600000101010101" pitchFamily="18" charset="-127"/>
                <a:cs typeface="Adobe Hebrew" panose="02040503050201020203" pitchFamily="18" charset="-79"/>
              </a:rPr>
              <a:t>. 5 стр. 1305-1341</a:t>
            </a:r>
            <a:endParaRPr lang="ru-RU" sz="900" dirty="0">
              <a:effectLst/>
              <a:ea typeface="Batang" panose="02030600000101010101" pitchFamily="18" charset="-127"/>
              <a:cs typeface="Adobe Hebrew" panose="02040503050201020203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DACA97-19E4-A1D1-521D-66ECE80C7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54" y="2994160"/>
            <a:ext cx="3482944" cy="9194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38B023-20FE-31A0-C542-1F339649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08" y="1021084"/>
            <a:ext cx="3789218" cy="52220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1FE4F2-6602-B92F-B45B-591F47306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42" y="3913658"/>
            <a:ext cx="6674568" cy="1901957"/>
          </a:xfrm>
          <a:prstGeom prst="rect">
            <a:avLst/>
          </a:prstGeom>
        </p:spPr>
      </p:pic>
      <p:sp>
        <p:nvSpPr>
          <p:cNvPr id="14" name="日付プレースホルダー 14">
            <a:extLst>
              <a:ext uri="{FF2B5EF4-FFF2-40B4-BE49-F238E27FC236}">
                <a16:creationId xmlns:a16="http://schemas.microsoft.com/office/drawing/2014/main" id="{AA153499-2DC6-B182-EF74-CCAD9F5C0CC2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6632917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5732</TotalTime>
  <Words>858</Words>
  <Application>Microsoft Macintosh PowerPoint</Application>
  <PresentationFormat>Широкоэкранный</PresentationFormat>
  <Paragraphs>191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Helvetica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21</cp:revision>
  <dcterms:created xsi:type="dcterms:W3CDTF">2023-11-13T10:43:04Z</dcterms:created>
  <dcterms:modified xsi:type="dcterms:W3CDTF">2023-11-17T10:15:53Z</dcterms:modified>
</cp:coreProperties>
</file>